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875" autoAdjust="0"/>
  </p:normalViewPr>
  <p:slideViewPr>
    <p:cSldViewPr snapToGrid="0">
      <p:cViewPr varScale="1">
        <p:scale>
          <a:sx n="22" d="100"/>
          <a:sy n="22" d="100"/>
        </p:scale>
        <p:origin x="96" y="18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4A79D4-E2BC-46C1-861D-74D2410F2C2A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</dgm:pt>
    <dgm:pt modelId="{753A5A53-CCBA-4F9C-9A7D-219A97507890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accent2"/>
              </a:solidFill>
            </a:rPr>
            <a:t>Satellite position acquisition </a:t>
          </a:r>
        </a:p>
      </dgm:t>
    </dgm:pt>
    <dgm:pt modelId="{4B3A7673-13F6-4F7E-B153-E224CCCF246D}" type="parTrans" cxnId="{2A99B49A-E4C5-4597-A274-56D4FA8FE1D6}">
      <dgm:prSet/>
      <dgm:spPr/>
      <dgm:t>
        <a:bodyPr/>
        <a:lstStyle/>
        <a:p>
          <a:endParaRPr lang="en-US"/>
        </a:p>
      </dgm:t>
    </dgm:pt>
    <dgm:pt modelId="{598B206A-A973-42EF-A6E7-20DE04075377}" type="sibTrans" cxnId="{2A99B49A-E4C5-4597-A274-56D4FA8FE1D6}">
      <dgm:prSet/>
      <dgm:spPr/>
      <dgm:t>
        <a:bodyPr/>
        <a:lstStyle/>
        <a:p>
          <a:endParaRPr lang="en-US"/>
        </a:p>
      </dgm:t>
    </dgm:pt>
    <dgm:pt modelId="{E09F25F4-960E-4F09-942F-EFE2BFE3A39C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accent2"/>
              </a:solidFill>
            </a:rPr>
            <a:t>Antenna positioning</a:t>
          </a:r>
        </a:p>
      </dgm:t>
    </dgm:pt>
    <dgm:pt modelId="{7A8F7A9A-93C6-4411-8E88-37DD86722C68}" type="parTrans" cxnId="{BC39E23A-431E-4FC6-BAFA-DAB0A4FBA23F}">
      <dgm:prSet/>
      <dgm:spPr/>
      <dgm:t>
        <a:bodyPr/>
        <a:lstStyle/>
        <a:p>
          <a:endParaRPr lang="en-US"/>
        </a:p>
      </dgm:t>
    </dgm:pt>
    <dgm:pt modelId="{0BAA3361-5003-45C3-87DE-8EB2D27FDCB7}" type="sibTrans" cxnId="{BC39E23A-431E-4FC6-BAFA-DAB0A4FBA23F}">
      <dgm:prSet/>
      <dgm:spPr/>
      <dgm:t>
        <a:bodyPr/>
        <a:lstStyle/>
        <a:p>
          <a:endParaRPr lang="en-US"/>
        </a:p>
      </dgm:t>
    </dgm:pt>
    <dgm:pt modelId="{5A0F1EBA-A4CD-4691-937F-5F93EB91B59F}">
      <dgm:prSet phldrT="[Text]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accent2"/>
              </a:solidFill>
            </a:rPr>
            <a:t>Signal acquisition</a:t>
          </a:r>
        </a:p>
      </dgm:t>
    </dgm:pt>
    <dgm:pt modelId="{4A778CC3-E7B5-45B7-8FBD-5BC165650AEF}" type="parTrans" cxnId="{33412D4E-C7A6-4BAF-8C31-3DB87F64D52C}">
      <dgm:prSet/>
      <dgm:spPr/>
      <dgm:t>
        <a:bodyPr/>
        <a:lstStyle/>
        <a:p>
          <a:endParaRPr lang="en-US"/>
        </a:p>
      </dgm:t>
    </dgm:pt>
    <dgm:pt modelId="{28FDC4EB-1C5D-4156-867D-C09D59CAB3AF}" type="sibTrans" cxnId="{33412D4E-C7A6-4BAF-8C31-3DB87F64D52C}">
      <dgm:prSet/>
      <dgm:spPr/>
      <dgm:t>
        <a:bodyPr/>
        <a:lstStyle/>
        <a:p>
          <a:endParaRPr lang="en-US"/>
        </a:p>
      </dgm:t>
    </dgm:pt>
    <dgm:pt modelId="{998FAD43-DAA3-4A43-A8C1-232EAA3CFC4D}">
      <dgm:prSet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>
              <a:solidFill>
                <a:schemeClr val="accent2"/>
              </a:solidFill>
            </a:rPr>
            <a:t>Data analyzing</a:t>
          </a:r>
        </a:p>
      </dgm:t>
    </dgm:pt>
    <dgm:pt modelId="{57CC3CAD-F59F-48E9-A15E-5C1DFDF013CB}" type="parTrans" cxnId="{2A966DB8-C305-4CFB-8CFE-C03A0AA57148}">
      <dgm:prSet/>
      <dgm:spPr/>
      <dgm:t>
        <a:bodyPr/>
        <a:lstStyle/>
        <a:p>
          <a:endParaRPr lang="en-US"/>
        </a:p>
      </dgm:t>
    </dgm:pt>
    <dgm:pt modelId="{667C8E62-6C8A-46EB-B501-FA669451E6FA}" type="sibTrans" cxnId="{2A966DB8-C305-4CFB-8CFE-C03A0AA57148}">
      <dgm:prSet/>
      <dgm:spPr/>
      <dgm:t>
        <a:bodyPr/>
        <a:lstStyle/>
        <a:p>
          <a:endParaRPr lang="en-US"/>
        </a:p>
      </dgm:t>
    </dgm:pt>
    <dgm:pt modelId="{48EA78E8-F9FC-4334-9D35-56612F0F13C7}" type="pres">
      <dgm:prSet presAssocID="{904A79D4-E2BC-46C1-861D-74D2410F2C2A}" presName="Name0" presStyleCnt="0">
        <dgm:presLayoutVars>
          <dgm:dir/>
          <dgm:resizeHandles val="exact"/>
        </dgm:presLayoutVars>
      </dgm:prSet>
      <dgm:spPr/>
    </dgm:pt>
    <dgm:pt modelId="{7D11F98F-C4DC-4EA0-9F2F-593451295511}" type="pres">
      <dgm:prSet presAssocID="{753A5A53-CCBA-4F9C-9A7D-219A97507890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997090-B966-449C-BA19-3E187C4301F9}" type="pres">
      <dgm:prSet presAssocID="{598B206A-A973-42EF-A6E7-20DE04075377}" presName="sibTrans" presStyleLbl="sibTrans2D1" presStyleIdx="0" presStyleCnt="3"/>
      <dgm:spPr/>
      <dgm:t>
        <a:bodyPr/>
        <a:lstStyle/>
        <a:p>
          <a:endParaRPr lang="en-US"/>
        </a:p>
      </dgm:t>
    </dgm:pt>
    <dgm:pt modelId="{F9AE9FF2-FC65-47CE-B942-A6DB8D04363F}" type="pres">
      <dgm:prSet presAssocID="{598B206A-A973-42EF-A6E7-20DE04075377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91A380B0-A7EF-425B-B84A-5BB8BDBC06AE}" type="pres">
      <dgm:prSet presAssocID="{E09F25F4-960E-4F09-942F-EFE2BFE3A39C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71E411-1979-41AF-BABD-1B8328E85644}" type="pres">
      <dgm:prSet presAssocID="{0BAA3361-5003-45C3-87DE-8EB2D27FDCB7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42691C3-4C60-4833-B3F9-C7BC635015ED}" type="pres">
      <dgm:prSet presAssocID="{0BAA3361-5003-45C3-87DE-8EB2D27FDCB7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88937C6F-37C0-4114-AEA4-A7AE6D1F52B9}" type="pres">
      <dgm:prSet presAssocID="{5A0F1EBA-A4CD-4691-937F-5F93EB91B59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011F47-1755-47CA-BA03-4675FC9B31CE}" type="pres">
      <dgm:prSet presAssocID="{28FDC4EB-1C5D-4156-867D-C09D59CAB3AF}" presName="sibTrans" presStyleLbl="sibTrans2D1" presStyleIdx="2" presStyleCnt="3"/>
      <dgm:spPr/>
      <dgm:t>
        <a:bodyPr/>
        <a:lstStyle/>
        <a:p>
          <a:endParaRPr lang="en-US"/>
        </a:p>
      </dgm:t>
    </dgm:pt>
    <dgm:pt modelId="{1300F1EC-023D-4BE7-AC6D-4B90ADF62F41}" type="pres">
      <dgm:prSet presAssocID="{28FDC4EB-1C5D-4156-867D-C09D59CAB3AF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6623F32D-1187-458D-A8FC-1E1FA84E652E}" type="pres">
      <dgm:prSet presAssocID="{998FAD43-DAA3-4A43-A8C1-232EAA3CFC4D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8EEB0A9-8904-432C-93A9-867642CDFA3D}" type="presOf" srcId="{28FDC4EB-1C5D-4156-867D-C09D59CAB3AF}" destId="{67011F47-1755-47CA-BA03-4675FC9B31CE}" srcOrd="0" destOrd="0" presId="urn:microsoft.com/office/officeart/2005/8/layout/process1"/>
    <dgm:cxn modelId="{DCE2A1E2-9530-46F8-877B-02ED519B9FC0}" type="presOf" srcId="{998FAD43-DAA3-4A43-A8C1-232EAA3CFC4D}" destId="{6623F32D-1187-458D-A8FC-1E1FA84E652E}" srcOrd="0" destOrd="0" presId="urn:microsoft.com/office/officeart/2005/8/layout/process1"/>
    <dgm:cxn modelId="{08CC9B34-B302-47D9-A8AE-15D95C191D55}" type="presOf" srcId="{0BAA3361-5003-45C3-87DE-8EB2D27FDCB7}" destId="{9871E411-1979-41AF-BABD-1B8328E85644}" srcOrd="0" destOrd="0" presId="urn:microsoft.com/office/officeart/2005/8/layout/process1"/>
    <dgm:cxn modelId="{340BEABF-7141-401C-9772-BDD2C0EE0AC8}" type="presOf" srcId="{904A79D4-E2BC-46C1-861D-74D2410F2C2A}" destId="{48EA78E8-F9FC-4334-9D35-56612F0F13C7}" srcOrd="0" destOrd="0" presId="urn:microsoft.com/office/officeart/2005/8/layout/process1"/>
    <dgm:cxn modelId="{2A99B49A-E4C5-4597-A274-56D4FA8FE1D6}" srcId="{904A79D4-E2BC-46C1-861D-74D2410F2C2A}" destId="{753A5A53-CCBA-4F9C-9A7D-219A97507890}" srcOrd="0" destOrd="0" parTransId="{4B3A7673-13F6-4F7E-B153-E224CCCF246D}" sibTransId="{598B206A-A973-42EF-A6E7-20DE04075377}"/>
    <dgm:cxn modelId="{3F9D9AE0-2905-494C-92EF-67790AC7CBBD}" type="presOf" srcId="{753A5A53-CCBA-4F9C-9A7D-219A97507890}" destId="{7D11F98F-C4DC-4EA0-9F2F-593451295511}" srcOrd="0" destOrd="0" presId="urn:microsoft.com/office/officeart/2005/8/layout/process1"/>
    <dgm:cxn modelId="{9D468B1F-4929-44F9-A855-80AD76959A47}" type="presOf" srcId="{0BAA3361-5003-45C3-87DE-8EB2D27FDCB7}" destId="{442691C3-4C60-4833-B3F9-C7BC635015ED}" srcOrd="1" destOrd="0" presId="urn:microsoft.com/office/officeart/2005/8/layout/process1"/>
    <dgm:cxn modelId="{2A966DB8-C305-4CFB-8CFE-C03A0AA57148}" srcId="{904A79D4-E2BC-46C1-861D-74D2410F2C2A}" destId="{998FAD43-DAA3-4A43-A8C1-232EAA3CFC4D}" srcOrd="3" destOrd="0" parTransId="{57CC3CAD-F59F-48E9-A15E-5C1DFDF013CB}" sibTransId="{667C8E62-6C8A-46EB-B501-FA669451E6FA}"/>
    <dgm:cxn modelId="{BCB3BEE2-BC32-42ED-9305-2AA7D76C125A}" type="presOf" srcId="{28FDC4EB-1C5D-4156-867D-C09D59CAB3AF}" destId="{1300F1EC-023D-4BE7-AC6D-4B90ADF62F41}" srcOrd="1" destOrd="0" presId="urn:microsoft.com/office/officeart/2005/8/layout/process1"/>
    <dgm:cxn modelId="{5249AACD-0F4F-45BB-8511-95BC44262D3B}" type="presOf" srcId="{598B206A-A973-42EF-A6E7-20DE04075377}" destId="{AD997090-B966-449C-BA19-3E187C4301F9}" srcOrd="0" destOrd="0" presId="urn:microsoft.com/office/officeart/2005/8/layout/process1"/>
    <dgm:cxn modelId="{33412D4E-C7A6-4BAF-8C31-3DB87F64D52C}" srcId="{904A79D4-E2BC-46C1-861D-74D2410F2C2A}" destId="{5A0F1EBA-A4CD-4691-937F-5F93EB91B59F}" srcOrd="2" destOrd="0" parTransId="{4A778CC3-E7B5-45B7-8FBD-5BC165650AEF}" sibTransId="{28FDC4EB-1C5D-4156-867D-C09D59CAB3AF}"/>
    <dgm:cxn modelId="{02B6671E-3DF7-42D8-9B51-CE2F293316AF}" type="presOf" srcId="{5A0F1EBA-A4CD-4691-937F-5F93EB91B59F}" destId="{88937C6F-37C0-4114-AEA4-A7AE6D1F52B9}" srcOrd="0" destOrd="0" presId="urn:microsoft.com/office/officeart/2005/8/layout/process1"/>
    <dgm:cxn modelId="{FA8C9779-A652-472F-B986-BBB144FC96E3}" type="presOf" srcId="{598B206A-A973-42EF-A6E7-20DE04075377}" destId="{F9AE9FF2-FC65-47CE-B942-A6DB8D04363F}" srcOrd="1" destOrd="0" presId="urn:microsoft.com/office/officeart/2005/8/layout/process1"/>
    <dgm:cxn modelId="{BC39E23A-431E-4FC6-BAFA-DAB0A4FBA23F}" srcId="{904A79D4-E2BC-46C1-861D-74D2410F2C2A}" destId="{E09F25F4-960E-4F09-942F-EFE2BFE3A39C}" srcOrd="1" destOrd="0" parTransId="{7A8F7A9A-93C6-4411-8E88-37DD86722C68}" sibTransId="{0BAA3361-5003-45C3-87DE-8EB2D27FDCB7}"/>
    <dgm:cxn modelId="{E7FFD3B6-07DF-4182-BBD8-1FF90B6037DE}" type="presOf" srcId="{E09F25F4-960E-4F09-942F-EFE2BFE3A39C}" destId="{91A380B0-A7EF-425B-B84A-5BB8BDBC06AE}" srcOrd="0" destOrd="0" presId="urn:microsoft.com/office/officeart/2005/8/layout/process1"/>
    <dgm:cxn modelId="{F55685D8-AF1E-4FE1-87E4-BFC039861E23}" type="presParOf" srcId="{48EA78E8-F9FC-4334-9D35-56612F0F13C7}" destId="{7D11F98F-C4DC-4EA0-9F2F-593451295511}" srcOrd="0" destOrd="0" presId="urn:microsoft.com/office/officeart/2005/8/layout/process1"/>
    <dgm:cxn modelId="{0D1BFFB9-6181-4661-9216-B0009CED899B}" type="presParOf" srcId="{48EA78E8-F9FC-4334-9D35-56612F0F13C7}" destId="{AD997090-B966-449C-BA19-3E187C4301F9}" srcOrd="1" destOrd="0" presId="urn:microsoft.com/office/officeart/2005/8/layout/process1"/>
    <dgm:cxn modelId="{8041635F-B748-494B-A711-B646C371908E}" type="presParOf" srcId="{AD997090-B966-449C-BA19-3E187C4301F9}" destId="{F9AE9FF2-FC65-47CE-B942-A6DB8D04363F}" srcOrd="0" destOrd="0" presId="urn:microsoft.com/office/officeart/2005/8/layout/process1"/>
    <dgm:cxn modelId="{47C134AF-74F8-498E-9987-A7F82FEF7180}" type="presParOf" srcId="{48EA78E8-F9FC-4334-9D35-56612F0F13C7}" destId="{91A380B0-A7EF-425B-B84A-5BB8BDBC06AE}" srcOrd="2" destOrd="0" presId="urn:microsoft.com/office/officeart/2005/8/layout/process1"/>
    <dgm:cxn modelId="{2956BA5A-792A-42D8-98B3-78CA791AB486}" type="presParOf" srcId="{48EA78E8-F9FC-4334-9D35-56612F0F13C7}" destId="{9871E411-1979-41AF-BABD-1B8328E85644}" srcOrd="3" destOrd="0" presId="urn:microsoft.com/office/officeart/2005/8/layout/process1"/>
    <dgm:cxn modelId="{6A9783AF-851C-4505-A1A4-771E6243CDA5}" type="presParOf" srcId="{9871E411-1979-41AF-BABD-1B8328E85644}" destId="{442691C3-4C60-4833-B3F9-C7BC635015ED}" srcOrd="0" destOrd="0" presId="urn:microsoft.com/office/officeart/2005/8/layout/process1"/>
    <dgm:cxn modelId="{6C3AA478-46A0-4CD0-B40B-FB40336CD8B0}" type="presParOf" srcId="{48EA78E8-F9FC-4334-9D35-56612F0F13C7}" destId="{88937C6F-37C0-4114-AEA4-A7AE6D1F52B9}" srcOrd="4" destOrd="0" presId="urn:microsoft.com/office/officeart/2005/8/layout/process1"/>
    <dgm:cxn modelId="{DD7C3A23-8E17-4165-B5AD-C6E58804148C}" type="presParOf" srcId="{48EA78E8-F9FC-4334-9D35-56612F0F13C7}" destId="{67011F47-1755-47CA-BA03-4675FC9B31CE}" srcOrd="5" destOrd="0" presId="urn:microsoft.com/office/officeart/2005/8/layout/process1"/>
    <dgm:cxn modelId="{7940D35F-64F8-48B2-8C28-53D3BA84FDF1}" type="presParOf" srcId="{67011F47-1755-47CA-BA03-4675FC9B31CE}" destId="{1300F1EC-023D-4BE7-AC6D-4B90ADF62F41}" srcOrd="0" destOrd="0" presId="urn:microsoft.com/office/officeart/2005/8/layout/process1"/>
    <dgm:cxn modelId="{529CD4BE-8DDA-48F9-8575-1F213866E9DB}" type="presParOf" srcId="{48EA78E8-F9FC-4334-9D35-56612F0F13C7}" destId="{6623F32D-1187-458D-A8FC-1E1FA84E652E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91C550E-A0B7-4B4A-B200-8D4BF89DA993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CD40AC-5B73-412B-B79F-B13CCA3AA77E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pPr algn="l"/>
          <a:r>
            <a:rPr lang="en-US" dirty="0"/>
            <a:t>Acquire epoch, mean anomaly, eccentricity,.... information from TLE  </a:t>
          </a:r>
        </a:p>
      </dgm:t>
    </dgm:pt>
    <dgm:pt modelId="{CAA05994-C2A6-4949-8F49-D508137BD0C0}" type="parTrans" cxnId="{351B7CB8-E046-4835-84AD-6AC6FACDBB59}">
      <dgm:prSet/>
      <dgm:spPr/>
      <dgm:t>
        <a:bodyPr/>
        <a:lstStyle/>
        <a:p>
          <a:endParaRPr lang="en-US"/>
        </a:p>
      </dgm:t>
    </dgm:pt>
    <dgm:pt modelId="{04196C06-0099-4FF2-85DF-284CBDE88F69}" type="sibTrans" cxnId="{351B7CB8-E046-4835-84AD-6AC6FACDBB59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/>
        </a:p>
      </dgm:t>
    </dgm:pt>
    <dgm:pt modelId="{57B7E2A1-15CE-492E-97F5-6E675B7CC1D9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Construct velocity and position vector of satellite in True Earth Mean Equinox system</a:t>
          </a:r>
        </a:p>
      </dgm:t>
    </dgm:pt>
    <dgm:pt modelId="{C0DDFD0A-D2DE-4D0C-8173-89FC62A0A059}" type="parTrans" cxnId="{574F16CF-7CF9-4F10-A8EF-1E40D51E780D}">
      <dgm:prSet/>
      <dgm:spPr/>
      <dgm:t>
        <a:bodyPr/>
        <a:lstStyle/>
        <a:p>
          <a:endParaRPr lang="en-US"/>
        </a:p>
      </dgm:t>
    </dgm:pt>
    <dgm:pt modelId="{C5162AD8-28C4-455B-B881-CB4DDD65BF95}" type="sibTrans" cxnId="{574F16CF-7CF9-4F10-A8EF-1E40D51E780D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/>
        </a:p>
      </dgm:t>
    </dgm:pt>
    <dgm:pt modelId="{3AEC4441-2513-462E-9BEB-41BB50F0161E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Convert data from the TEME to ECEF coordinate system</a:t>
          </a:r>
        </a:p>
      </dgm:t>
    </dgm:pt>
    <dgm:pt modelId="{89AECC6D-ADC8-4B75-B3CC-CADF22BF40D4}" type="parTrans" cxnId="{9684BB95-C95D-40F0-85BB-826BE7EDE4B9}">
      <dgm:prSet/>
      <dgm:spPr/>
      <dgm:t>
        <a:bodyPr/>
        <a:lstStyle/>
        <a:p>
          <a:endParaRPr lang="en-US"/>
        </a:p>
      </dgm:t>
    </dgm:pt>
    <dgm:pt modelId="{596F4816-BFBF-4883-A07E-724A9FDB4B23}" type="sibTrans" cxnId="{9684BB95-C95D-40F0-85BB-826BE7EDE4B9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/>
        </a:p>
      </dgm:t>
    </dgm:pt>
    <dgm:pt modelId="{F4ECFC4A-2467-4FF8-96BD-A7530274517D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Generate latitude, longitude and altitude from ECEF position matrix</a:t>
          </a:r>
        </a:p>
      </dgm:t>
    </dgm:pt>
    <dgm:pt modelId="{C184A845-C9DC-4A7E-B1C4-88F27CDBAC91}" type="parTrans" cxnId="{99E80B23-B6D7-431F-94E2-2436563CC22F}">
      <dgm:prSet/>
      <dgm:spPr/>
      <dgm:t>
        <a:bodyPr/>
        <a:lstStyle/>
        <a:p>
          <a:endParaRPr lang="en-US"/>
        </a:p>
      </dgm:t>
    </dgm:pt>
    <dgm:pt modelId="{E18A334E-CC3F-4FE7-8FD4-C072970143BD}" type="sibTrans" cxnId="{99E80B23-B6D7-431F-94E2-2436563CC22F}">
      <dgm:prSet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/>
        </a:p>
      </dgm:t>
    </dgm:pt>
    <dgm:pt modelId="{F9C85EF6-5C2E-4DE7-99EB-7968AD45E5DE}">
      <dgm:prSet phldrT="[Text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Calculate the azimuth and elevation angle in real time</a:t>
          </a:r>
        </a:p>
      </dgm:t>
    </dgm:pt>
    <dgm:pt modelId="{8F380B9C-DEA7-465E-95F0-058A9689ADF1}" type="parTrans" cxnId="{0B78ECC3-FF59-43E8-9F66-9FB6A90E65F7}">
      <dgm:prSet/>
      <dgm:spPr/>
      <dgm:t>
        <a:bodyPr/>
        <a:lstStyle/>
        <a:p>
          <a:endParaRPr lang="en-US"/>
        </a:p>
      </dgm:t>
    </dgm:pt>
    <dgm:pt modelId="{3174C431-55E0-41BC-94FC-3FA1B4B731C3}" type="sibTrans" cxnId="{0B78ECC3-FF59-43E8-9F66-9FB6A90E65F7}">
      <dgm:prSet/>
      <dgm:spPr/>
      <dgm:t>
        <a:bodyPr/>
        <a:lstStyle/>
        <a:p>
          <a:endParaRPr lang="en-US"/>
        </a:p>
      </dgm:t>
    </dgm:pt>
    <dgm:pt modelId="{118C5F13-CFD3-4EAF-B376-7EA51DACDB22}" type="pres">
      <dgm:prSet presAssocID="{D91C550E-A0B7-4B4A-B200-8D4BF89DA99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46F6E16-6AF6-46A2-BCAD-C62C8B813D30}" type="pres">
      <dgm:prSet presAssocID="{30CD40AC-5B73-412B-B79F-B13CCA3AA77E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6890F8-0E44-4CAB-86F0-AA372F5977B8}" type="pres">
      <dgm:prSet presAssocID="{04196C06-0099-4FF2-85DF-284CBDE88F69}" presName="sibTrans" presStyleLbl="sibTrans2D1" presStyleIdx="0" presStyleCnt="4"/>
      <dgm:spPr/>
      <dgm:t>
        <a:bodyPr/>
        <a:lstStyle/>
        <a:p>
          <a:endParaRPr lang="en-US"/>
        </a:p>
      </dgm:t>
    </dgm:pt>
    <dgm:pt modelId="{AD6B7FAD-5250-45A7-B213-60B96935BEBD}" type="pres">
      <dgm:prSet presAssocID="{04196C06-0099-4FF2-85DF-284CBDE88F69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985BAF39-B606-490C-AF5E-B3C6996396E0}" type="pres">
      <dgm:prSet presAssocID="{57B7E2A1-15CE-492E-97F5-6E675B7CC1D9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C5B1E3-CDF8-496C-B06B-74211D101B15}" type="pres">
      <dgm:prSet presAssocID="{C5162AD8-28C4-455B-B881-CB4DDD65BF95}" presName="sibTrans" presStyleLbl="sibTrans2D1" presStyleIdx="1" presStyleCnt="4"/>
      <dgm:spPr/>
      <dgm:t>
        <a:bodyPr/>
        <a:lstStyle/>
        <a:p>
          <a:endParaRPr lang="en-US"/>
        </a:p>
      </dgm:t>
    </dgm:pt>
    <dgm:pt modelId="{D08FD93C-48EE-418D-BF11-C66A4C7EACFB}" type="pres">
      <dgm:prSet presAssocID="{C5162AD8-28C4-455B-B881-CB4DDD65BF95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354B5BF2-938D-473F-A36F-7888DABA26FC}" type="pres">
      <dgm:prSet presAssocID="{3AEC4441-2513-462E-9BEB-41BB50F0161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496B5E-5AAB-417E-BEF4-A1714AFEBC87}" type="pres">
      <dgm:prSet presAssocID="{596F4816-BFBF-4883-A07E-724A9FDB4B23}" presName="sibTrans" presStyleLbl="sibTrans2D1" presStyleIdx="2" presStyleCnt="4"/>
      <dgm:spPr/>
      <dgm:t>
        <a:bodyPr/>
        <a:lstStyle/>
        <a:p>
          <a:endParaRPr lang="en-US"/>
        </a:p>
      </dgm:t>
    </dgm:pt>
    <dgm:pt modelId="{32E0C1A4-B9B1-4D0C-BB5B-A40A39F5A310}" type="pres">
      <dgm:prSet presAssocID="{596F4816-BFBF-4883-A07E-724A9FDB4B23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A426F6E0-BC9F-421B-B914-0A4D5A656EB6}" type="pres">
      <dgm:prSet presAssocID="{F4ECFC4A-2467-4FF8-96BD-A7530274517D}" presName="node" presStyleLbl="node1" presStyleIdx="3" presStyleCnt="5" custLinFactNeighborX="-78593" custLinFactNeighborY="-471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434B15-B8FC-4065-A32B-20B142453368}" type="pres">
      <dgm:prSet presAssocID="{E18A334E-CC3F-4FE7-8FD4-C072970143BD}" presName="sibTrans" presStyleLbl="sibTrans2D1" presStyleIdx="3" presStyleCnt="4"/>
      <dgm:spPr/>
      <dgm:t>
        <a:bodyPr/>
        <a:lstStyle/>
        <a:p>
          <a:endParaRPr lang="en-US"/>
        </a:p>
      </dgm:t>
    </dgm:pt>
    <dgm:pt modelId="{8F77A82C-E225-428B-93CB-EC152ACA0F50}" type="pres">
      <dgm:prSet presAssocID="{E18A334E-CC3F-4FE7-8FD4-C072970143BD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070F8027-E63F-4823-90C0-919AC531099D}" type="pres">
      <dgm:prSet presAssocID="{F9C85EF6-5C2E-4DE7-99EB-7968AD45E5DE}" presName="node" presStyleLbl="node1" presStyleIdx="4" presStyleCnt="5" custLinFactNeighborX="-88429" custLinFactNeighborY="-1112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8425FC7-F0FE-433B-8F9B-CD439CCA4C03}" type="presOf" srcId="{3AEC4441-2513-462E-9BEB-41BB50F0161E}" destId="{354B5BF2-938D-473F-A36F-7888DABA26FC}" srcOrd="0" destOrd="0" presId="urn:microsoft.com/office/officeart/2005/8/layout/process5"/>
    <dgm:cxn modelId="{5A3FD19E-8D13-440C-8F04-1222AFE4619F}" type="presOf" srcId="{E18A334E-CC3F-4FE7-8FD4-C072970143BD}" destId="{8F77A82C-E225-428B-93CB-EC152ACA0F50}" srcOrd="1" destOrd="0" presId="urn:microsoft.com/office/officeart/2005/8/layout/process5"/>
    <dgm:cxn modelId="{137A377B-A2EA-4F6D-9854-7A9680A25FC9}" type="presOf" srcId="{E18A334E-CC3F-4FE7-8FD4-C072970143BD}" destId="{8E434B15-B8FC-4065-A32B-20B142453368}" srcOrd="0" destOrd="0" presId="urn:microsoft.com/office/officeart/2005/8/layout/process5"/>
    <dgm:cxn modelId="{9684BB95-C95D-40F0-85BB-826BE7EDE4B9}" srcId="{D91C550E-A0B7-4B4A-B200-8D4BF89DA993}" destId="{3AEC4441-2513-462E-9BEB-41BB50F0161E}" srcOrd="2" destOrd="0" parTransId="{89AECC6D-ADC8-4B75-B3CC-CADF22BF40D4}" sibTransId="{596F4816-BFBF-4883-A07E-724A9FDB4B23}"/>
    <dgm:cxn modelId="{351B7CB8-E046-4835-84AD-6AC6FACDBB59}" srcId="{D91C550E-A0B7-4B4A-B200-8D4BF89DA993}" destId="{30CD40AC-5B73-412B-B79F-B13CCA3AA77E}" srcOrd="0" destOrd="0" parTransId="{CAA05994-C2A6-4949-8F49-D508137BD0C0}" sibTransId="{04196C06-0099-4FF2-85DF-284CBDE88F69}"/>
    <dgm:cxn modelId="{9CAEF799-165D-42C8-A89B-659E5E58CAF7}" type="presOf" srcId="{C5162AD8-28C4-455B-B881-CB4DDD65BF95}" destId="{D08FD93C-48EE-418D-BF11-C66A4C7EACFB}" srcOrd="1" destOrd="0" presId="urn:microsoft.com/office/officeart/2005/8/layout/process5"/>
    <dgm:cxn modelId="{40E0344F-EC20-4D49-B687-755D2E0166C9}" type="presOf" srcId="{F9C85EF6-5C2E-4DE7-99EB-7968AD45E5DE}" destId="{070F8027-E63F-4823-90C0-919AC531099D}" srcOrd="0" destOrd="0" presId="urn:microsoft.com/office/officeart/2005/8/layout/process5"/>
    <dgm:cxn modelId="{99E80B23-B6D7-431F-94E2-2436563CC22F}" srcId="{D91C550E-A0B7-4B4A-B200-8D4BF89DA993}" destId="{F4ECFC4A-2467-4FF8-96BD-A7530274517D}" srcOrd="3" destOrd="0" parTransId="{C184A845-C9DC-4A7E-B1C4-88F27CDBAC91}" sibTransId="{E18A334E-CC3F-4FE7-8FD4-C072970143BD}"/>
    <dgm:cxn modelId="{0C328F9E-9D53-4830-BF6D-46D11465685C}" type="presOf" srcId="{C5162AD8-28C4-455B-B881-CB4DDD65BF95}" destId="{60C5B1E3-CDF8-496C-B06B-74211D101B15}" srcOrd="0" destOrd="0" presId="urn:microsoft.com/office/officeart/2005/8/layout/process5"/>
    <dgm:cxn modelId="{0DE66487-E6E5-4A13-9BED-D429FFC6EFA3}" type="presOf" srcId="{596F4816-BFBF-4883-A07E-724A9FDB4B23}" destId="{BE496B5E-5AAB-417E-BEF4-A1714AFEBC87}" srcOrd="0" destOrd="0" presId="urn:microsoft.com/office/officeart/2005/8/layout/process5"/>
    <dgm:cxn modelId="{3E2EF587-0DE7-42AC-93C9-6078E5A1DF6C}" type="presOf" srcId="{D91C550E-A0B7-4B4A-B200-8D4BF89DA993}" destId="{118C5F13-CFD3-4EAF-B376-7EA51DACDB22}" srcOrd="0" destOrd="0" presId="urn:microsoft.com/office/officeart/2005/8/layout/process5"/>
    <dgm:cxn modelId="{8FB87EA8-36E6-460A-B4C6-F0F31185D282}" type="presOf" srcId="{596F4816-BFBF-4883-A07E-724A9FDB4B23}" destId="{32E0C1A4-B9B1-4D0C-BB5B-A40A39F5A310}" srcOrd="1" destOrd="0" presId="urn:microsoft.com/office/officeart/2005/8/layout/process5"/>
    <dgm:cxn modelId="{0B78ECC3-FF59-43E8-9F66-9FB6A90E65F7}" srcId="{D91C550E-A0B7-4B4A-B200-8D4BF89DA993}" destId="{F9C85EF6-5C2E-4DE7-99EB-7968AD45E5DE}" srcOrd="4" destOrd="0" parTransId="{8F380B9C-DEA7-465E-95F0-058A9689ADF1}" sibTransId="{3174C431-55E0-41BC-94FC-3FA1B4B731C3}"/>
    <dgm:cxn modelId="{A80B4DEC-2ADC-42D6-A3D6-CC2C69E62949}" type="presOf" srcId="{04196C06-0099-4FF2-85DF-284CBDE88F69}" destId="{216890F8-0E44-4CAB-86F0-AA372F5977B8}" srcOrd="0" destOrd="0" presId="urn:microsoft.com/office/officeart/2005/8/layout/process5"/>
    <dgm:cxn modelId="{6246F24A-277B-4FD8-BB82-B31C84F4A34D}" type="presOf" srcId="{30CD40AC-5B73-412B-B79F-B13CCA3AA77E}" destId="{146F6E16-6AF6-46A2-BCAD-C62C8B813D30}" srcOrd="0" destOrd="0" presId="urn:microsoft.com/office/officeart/2005/8/layout/process5"/>
    <dgm:cxn modelId="{C186E92C-B7DA-496C-8BBE-EE856EC68C01}" type="presOf" srcId="{F4ECFC4A-2467-4FF8-96BD-A7530274517D}" destId="{A426F6E0-BC9F-421B-B914-0A4D5A656EB6}" srcOrd="0" destOrd="0" presId="urn:microsoft.com/office/officeart/2005/8/layout/process5"/>
    <dgm:cxn modelId="{D9BB3DCD-B501-4F6B-89C0-61307685E287}" type="presOf" srcId="{04196C06-0099-4FF2-85DF-284CBDE88F69}" destId="{AD6B7FAD-5250-45A7-B213-60B96935BEBD}" srcOrd="1" destOrd="0" presId="urn:microsoft.com/office/officeart/2005/8/layout/process5"/>
    <dgm:cxn modelId="{574F16CF-7CF9-4F10-A8EF-1E40D51E780D}" srcId="{D91C550E-A0B7-4B4A-B200-8D4BF89DA993}" destId="{57B7E2A1-15CE-492E-97F5-6E675B7CC1D9}" srcOrd="1" destOrd="0" parTransId="{C0DDFD0A-D2DE-4D0C-8173-89FC62A0A059}" sibTransId="{C5162AD8-28C4-455B-B881-CB4DDD65BF95}"/>
    <dgm:cxn modelId="{2C120EDD-894C-474A-8B84-2CCAC257FB0D}" type="presOf" srcId="{57B7E2A1-15CE-492E-97F5-6E675B7CC1D9}" destId="{985BAF39-B606-490C-AF5E-B3C6996396E0}" srcOrd="0" destOrd="0" presId="urn:microsoft.com/office/officeart/2005/8/layout/process5"/>
    <dgm:cxn modelId="{662C2411-5B1A-4EFF-A310-B3B55EB54EAD}" type="presParOf" srcId="{118C5F13-CFD3-4EAF-B376-7EA51DACDB22}" destId="{146F6E16-6AF6-46A2-BCAD-C62C8B813D30}" srcOrd="0" destOrd="0" presId="urn:microsoft.com/office/officeart/2005/8/layout/process5"/>
    <dgm:cxn modelId="{2E5BC832-D854-4502-893A-2B335667CF17}" type="presParOf" srcId="{118C5F13-CFD3-4EAF-B376-7EA51DACDB22}" destId="{216890F8-0E44-4CAB-86F0-AA372F5977B8}" srcOrd="1" destOrd="0" presId="urn:microsoft.com/office/officeart/2005/8/layout/process5"/>
    <dgm:cxn modelId="{1F67A005-1AD7-42FC-82EE-459637E01D0C}" type="presParOf" srcId="{216890F8-0E44-4CAB-86F0-AA372F5977B8}" destId="{AD6B7FAD-5250-45A7-B213-60B96935BEBD}" srcOrd="0" destOrd="0" presId="urn:microsoft.com/office/officeart/2005/8/layout/process5"/>
    <dgm:cxn modelId="{0687787E-511F-4950-90BE-5FCD087C6965}" type="presParOf" srcId="{118C5F13-CFD3-4EAF-B376-7EA51DACDB22}" destId="{985BAF39-B606-490C-AF5E-B3C6996396E0}" srcOrd="2" destOrd="0" presId="urn:microsoft.com/office/officeart/2005/8/layout/process5"/>
    <dgm:cxn modelId="{1793ABC9-D3EF-40F0-9607-AD5AA785BA90}" type="presParOf" srcId="{118C5F13-CFD3-4EAF-B376-7EA51DACDB22}" destId="{60C5B1E3-CDF8-496C-B06B-74211D101B15}" srcOrd="3" destOrd="0" presId="urn:microsoft.com/office/officeart/2005/8/layout/process5"/>
    <dgm:cxn modelId="{49C8329A-DD37-4DA7-B397-62F6FEBBE2F2}" type="presParOf" srcId="{60C5B1E3-CDF8-496C-B06B-74211D101B15}" destId="{D08FD93C-48EE-418D-BF11-C66A4C7EACFB}" srcOrd="0" destOrd="0" presId="urn:microsoft.com/office/officeart/2005/8/layout/process5"/>
    <dgm:cxn modelId="{9F7DD20D-38B7-4B0B-A3FC-FB5E69338F00}" type="presParOf" srcId="{118C5F13-CFD3-4EAF-B376-7EA51DACDB22}" destId="{354B5BF2-938D-473F-A36F-7888DABA26FC}" srcOrd="4" destOrd="0" presId="urn:microsoft.com/office/officeart/2005/8/layout/process5"/>
    <dgm:cxn modelId="{663735F4-2DA5-4D6E-81F0-853D269C1489}" type="presParOf" srcId="{118C5F13-CFD3-4EAF-B376-7EA51DACDB22}" destId="{BE496B5E-5AAB-417E-BEF4-A1714AFEBC87}" srcOrd="5" destOrd="0" presId="urn:microsoft.com/office/officeart/2005/8/layout/process5"/>
    <dgm:cxn modelId="{D9179EA0-98B6-4038-BE62-A2E14C6CEFA9}" type="presParOf" srcId="{BE496B5E-5AAB-417E-BEF4-A1714AFEBC87}" destId="{32E0C1A4-B9B1-4D0C-BB5B-A40A39F5A310}" srcOrd="0" destOrd="0" presId="urn:microsoft.com/office/officeart/2005/8/layout/process5"/>
    <dgm:cxn modelId="{9E4A824E-58F8-41D6-9497-A0694623AD15}" type="presParOf" srcId="{118C5F13-CFD3-4EAF-B376-7EA51DACDB22}" destId="{A426F6E0-BC9F-421B-B914-0A4D5A656EB6}" srcOrd="6" destOrd="0" presId="urn:microsoft.com/office/officeart/2005/8/layout/process5"/>
    <dgm:cxn modelId="{DDA138DD-833C-48E8-8870-6145337814BE}" type="presParOf" srcId="{118C5F13-CFD3-4EAF-B376-7EA51DACDB22}" destId="{8E434B15-B8FC-4065-A32B-20B142453368}" srcOrd="7" destOrd="0" presId="urn:microsoft.com/office/officeart/2005/8/layout/process5"/>
    <dgm:cxn modelId="{86788258-1163-4208-AA1B-24B122FF3CF8}" type="presParOf" srcId="{8E434B15-B8FC-4065-A32B-20B142453368}" destId="{8F77A82C-E225-428B-93CB-EC152ACA0F50}" srcOrd="0" destOrd="0" presId="urn:microsoft.com/office/officeart/2005/8/layout/process5"/>
    <dgm:cxn modelId="{A063C400-AD47-4489-91A9-A84EE46A3D1C}" type="presParOf" srcId="{118C5F13-CFD3-4EAF-B376-7EA51DACDB22}" destId="{070F8027-E63F-4823-90C0-919AC531099D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11F98F-C4DC-4EA0-9F2F-593451295511}">
      <dsp:nvSpPr>
        <dsp:cNvPr id="0" name=""/>
        <dsp:cNvSpPr/>
      </dsp:nvSpPr>
      <dsp:spPr>
        <a:xfrm>
          <a:off x="6572" y="867931"/>
          <a:ext cx="2873479" cy="1724087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>
              <a:solidFill>
                <a:schemeClr val="accent2"/>
              </a:solidFill>
            </a:rPr>
            <a:t>Satellite position acquisition </a:t>
          </a:r>
        </a:p>
      </dsp:txBody>
      <dsp:txXfrm>
        <a:off x="57069" y="918428"/>
        <a:ext cx="2772485" cy="1623093"/>
      </dsp:txXfrm>
    </dsp:sp>
    <dsp:sp modelId="{AD997090-B966-449C-BA19-3E187C4301F9}">
      <dsp:nvSpPr>
        <dsp:cNvPr id="0" name=""/>
        <dsp:cNvSpPr/>
      </dsp:nvSpPr>
      <dsp:spPr>
        <a:xfrm>
          <a:off x="3167399" y="1373664"/>
          <a:ext cx="609177" cy="71262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3167399" y="1516188"/>
        <a:ext cx="426424" cy="427574"/>
      </dsp:txXfrm>
    </dsp:sp>
    <dsp:sp modelId="{91A380B0-A7EF-425B-B84A-5BB8BDBC06AE}">
      <dsp:nvSpPr>
        <dsp:cNvPr id="0" name=""/>
        <dsp:cNvSpPr/>
      </dsp:nvSpPr>
      <dsp:spPr>
        <a:xfrm>
          <a:off x="4029442" y="867931"/>
          <a:ext cx="2873479" cy="1724087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>
              <a:solidFill>
                <a:schemeClr val="accent2"/>
              </a:solidFill>
            </a:rPr>
            <a:t>Antenna positioning</a:t>
          </a:r>
        </a:p>
      </dsp:txBody>
      <dsp:txXfrm>
        <a:off x="4079939" y="918428"/>
        <a:ext cx="2772485" cy="1623093"/>
      </dsp:txXfrm>
    </dsp:sp>
    <dsp:sp modelId="{9871E411-1979-41AF-BABD-1B8328E85644}">
      <dsp:nvSpPr>
        <dsp:cNvPr id="0" name=""/>
        <dsp:cNvSpPr/>
      </dsp:nvSpPr>
      <dsp:spPr>
        <a:xfrm>
          <a:off x="7190270" y="1373664"/>
          <a:ext cx="609177" cy="71262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7190270" y="1516188"/>
        <a:ext cx="426424" cy="427574"/>
      </dsp:txXfrm>
    </dsp:sp>
    <dsp:sp modelId="{88937C6F-37C0-4114-AEA4-A7AE6D1F52B9}">
      <dsp:nvSpPr>
        <dsp:cNvPr id="0" name=""/>
        <dsp:cNvSpPr/>
      </dsp:nvSpPr>
      <dsp:spPr>
        <a:xfrm>
          <a:off x="8052313" y="867931"/>
          <a:ext cx="2873479" cy="1724087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>
              <a:solidFill>
                <a:schemeClr val="accent2"/>
              </a:solidFill>
            </a:rPr>
            <a:t>Signal acquisition</a:t>
          </a:r>
        </a:p>
      </dsp:txBody>
      <dsp:txXfrm>
        <a:off x="8102810" y="918428"/>
        <a:ext cx="2772485" cy="1623093"/>
      </dsp:txXfrm>
    </dsp:sp>
    <dsp:sp modelId="{67011F47-1755-47CA-BA03-4675FC9B31CE}">
      <dsp:nvSpPr>
        <dsp:cNvPr id="0" name=""/>
        <dsp:cNvSpPr/>
      </dsp:nvSpPr>
      <dsp:spPr>
        <a:xfrm>
          <a:off x="11213140" y="1373664"/>
          <a:ext cx="609177" cy="71262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600" kern="1200"/>
        </a:p>
      </dsp:txBody>
      <dsp:txXfrm>
        <a:off x="11213140" y="1516188"/>
        <a:ext cx="426424" cy="427574"/>
      </dsp:txXfrm>
    </dsp:sp>
    <dsp:sp modelId="{6623F32D-1187-458D-A8FC-1E1FA84E652E}">
      <dsp:nvSpPr>
        <dsp:cNvPr id="0" name=""/>
        <dsp:cNvSpPr/>
      </dsp:nvSpPr>
      <dsp:spPr>
        <a:xfrm>
          <a:off x="12075184" y="867931"/>
          <a:ext cx="2873479" cy="1724087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>
              <a:solidFill>
                <a:schemeClr val="accent2"/>
              </a:solidFill>
            </a:rPr>
            <a:t>Data analyzing</a:t>
          </a:r>
        </a:p>
      </dsp:txBody>
      <dsp:txXfrm>
        <a:off x="12125681" y="918428"/>
        <a:ext cx="2772485" cy="16230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6F6E16-6AF6-46A2-BCAD-C62C8B813D30}">
      <dsp:nvSpPr>
        <dsp:cNvPr id="0" name=""/>
        <dsp:cNvSpPr/>
      </dsp:nvSpPr>
      <dsp:spPr>
        <a:xfrm>
          <a:off x="11338" y="242292"/>
          <a:ext cx="3388937" cy="203336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lumMod val="110000"/>
                <a:satMod val="105000"/>
                <a:tint val="67000"/>
              </a:schemeClr>
            </a:gs>
            <a:gs pos="50000">
              <a:schemeClr val="accent4">
                <a:lumMod val="105000"/>
                <a:satMod val="103000"/>
                <a:tint val="73000"/>
              </a:schemeClr>
            </a:gs>
            <a:gs pos="100000">
              <a:schemeClr val="accent4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Acquire epoch, mean anomaly, eccentricity,.... information from TLE  </a:t>
          </a:r>
        </a:p>
      </dsp:txBody>
      <dsp:txXfrm>
        <a:off x="70893" y="301847"/>
        <a:ext cx="3269827" cy="1914252"/>
      </dsp:txXfrm>
    </dsp:sp>
    <dsp:sp modelId="{216890F8-0E44-4CAB-86F0-AA372F5977B8}">
      <dsp:nvSpPr>
        <dsp:cNvPr id="0" name=""/>
        <dsp:cNvSpPr/>
      </dsp:nvSpPr>
      <dsp:spPr>
        <a:xfrm>
          <a:off x="3698502" y="838745"/>
          <a:ext cx="718454" cy="840456"/>
        </a:xfrm>
        <a:prstGeom prst="rightArrow">
          <a:avLst>
            <a:gd name="adj1" fmla="val 60000"/>
            <a:gd name="adj2" fmla="val 50000"/>
          </a:avLst>
        </a:prstGeom>
        <a:gradFill rotWithShape="1">
          <a:gsLst>
            <a:gs pos="0">
              <a:schemeClr val="accent4">
                <a:lumMod val="110000"/>
                <a:satMod val="105000"/>
                <a:tint val="67000"/>
              </a:schemeClr>
            </a:gs>
            <a:gs pos="50000">
              <a:schemeClr val="accent4">
                <a:lumMod val="105000"/>
                <a:satMod val="103000"/>
                <a:tint val="73000"/>
              </a:schemeClr>
            </a:gs>
            <a:gs pos="100000">
              <a:schemeClr val="accent4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3698502" y="1006836"/>
        <a:ext cx="502918" cy="504274"/>
      </dsp:txXfrm>
    </dsp:sp>
    <dsp:sp modelId="{985BAF39-B606-490C-AF5E-B3C6996396E0}">
      <dsp:nvSpPr>
        <dsp:cNvPr id="0" name=""/>
        <dsp:cNvSpPr/>
      </dsp:nvSpPr>
      <dsp:spPr>
        <a:xfrm>
          <a:off x="4755851" y="242292"/>
          <a:ext cx="3388937" cy="203336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lumMod val="110000"/>
                <a:satMod val="105000"/>
                <a:tint val="67000"/>
              </a:schemeClr>
            </a:gs>
            <a:gs pos="50000">
              <a:schemeClr val="accent4">
                <a:lumMod val="105000"/>
                <a:satMod val="103000"/>
                <a:tint val="73000"/>
              </a:schemeClr>
            </a:gs>
            <a:gs pos="100000">
              <a:schemeClr val="accent4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Construct velocity and position vector of satellite in True Earth Mean Equinox system</a:t>
          </a:r>
        </a:p>
      </dsp:txBody>
      <dsp:txXfrm>
        <a:off x="4815406" y="301847"/>
        <a:ext cx="3269827" cy="1914252"/>
      </dsp:txXfrm>
    </dsp:sp>
    <dsp:sp modelId="{60C5B1E3-CDF8-496C-B06B-74211D101B15}">
      <dsp:nvSpPr>
        <dsp:cNvPr id="0" name=""/>
        <dsp:cNvSpPr/>
      </dsp:nvSpPr>
      <dsp:spPr>
        <a:xfrm>
          <a:off x="8443015" y="838745"/>
          <a:ext cx="718454" cy="840456"/>
        </a:xfrm>
        <a:prstGeom prst="rightArrow">
          <a:avLst>
            <a:gd name="adj1" fmla="val 60000"/>
            <a:gd name="adj2" fmla="val 50000"/>
          </a:avLst>
        </a:prstGeom>
        <a:gradFill rotWithShape="1">
          <a:gsLst>
            <a:gs pos="0">
              <a:schemeClr val="accent4">
                <a:lumMod val="110000"/>
                <a:satMod val="105000"/>
                <a:tint val="67000"/>
              </a:schemeClr>
            </a:gs>
            <a:gs pos="50000">
              <a:schemeClr val="accent4">
                <a:lumMod val="105000"/>
                <a:satMod val="103000"/>
                <a:tint val="73000"/>
              </a:schemeClr>
            </a:gs>
            <a:gs pos="100000">
              <a:schemeClr val="accent4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8443015" y="1006836"/>
        <a:ext cx="502918" cy="504274"/>
      </dsp:txXfrm>
    </dsp:sp>
    <dsp:sp modelId="{354B5BF2-938D-473F-A36F-7888DABA26FC}">
      <dsp:nvSpPr>
        <dsp:cNvPr id="0" name=""/>
        <dsp:cNvSpPr/>
      </dsp:nvSpPr>
      <dsp:spPr>
        <a:xfrm>
          <a:off x="9500363" y="242292"/>
          <a:ext cx="3388937" cy="203336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lumMod val="110000"/>
                <a:satMod val="105000"/>
                <a:tint val="67000"/>
              </a:schemeClr>
            </a:gs>
            <a:gs pos="50000">
              <a:schemeClr val="accent4">
                <a:lumMod val="105000"/>
                <a:satMod val="103000"/>
                <a:tint val="73000"/>
              </a:schemeClr>
            </a:gs>
            <a:gs pos="100000">
              <a:schemeClr val="accent4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Convert data from the TEME to ECEF coordinate system</a:t>
          </a:r>
        </a:p>
      </dsp:txBody>
      <dsp:txXfrm>
        <a:off x="9559918" y="301847"/>
        <a:ext cx="3269827" cy="1914252"/>
      </dsp:txXfrm>
    </dsp:sp>
    <dsp:sp modelId="{BE496B5E-5AAB-417E-BEF4-A1714AFEBC87}">
      <dsp:nvSpPr>
        <dsp:cNvPr id="0" name=""/>
        <dsp:cNvSpPr/>
      </dsp:nvSpPr>
      <dsp:spPr>
        <a:xfrm rot="7737927">
          <a:off x="9449009" y="2466431"/>
          <a:ext cx="858745" cy="840456"/>
        </a:xfrm>
        <a:prstGeom prst="rightArrow">
          <a:avLst>
            <a:gd name="adj1" fmla="val 60000"/>
            <a:gd name="adj2" fmla="val 50000"/>
          </a:avLst>
        </a:prstGeom>
        <a:gradFill rotWithShape="1">
          <a:gsLst>
            <a:gs pos="0">
              <a:schemeClr val="accent4">
                <a:lumMod val="110000"/>
                <a:satMod val="105000"/>
                <a:tint val="67000"/>
              </a:schemeClr>
            </a:gs>
            <a:gs pos="50000">
              <a:schemeClr val="accent4">
                <a:lumMod val="105000"/>
                <a:satMod val="103000"/>
                <a:tint val="73000"/>
              </a:schemeClr>
            </a:gs>
            <a:gs pos="100000">
              <a:schemeClr val="accent4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 rot="-5400000">
        <a:off x="9705523" y="2485334"/>
        <a:ext cx="504274" cy="606608"/>
      </dsp:txXfrm>
    </dsp:sp>
    <dsp:sp modelId="{A426F6E0-BC9F-421B-B914-0A4D5A656EB6}">
      <dsp:nvSpPr>
        <dsp:cNvPr id="0" name=""/>
        <dsp:cNvSpPr/>
      </dsp:nvSpPr>
      <dsp:spPr>
        <a:xfrm>
          <a:off x="6836896" y="3535458"/>
          <a:ext cx="3388937" cy="203336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lumMod val="110000"/>
                <a:satMod val="105000"/>
                <a:tint val="67000"/>
              </a:schemeClr>
            </a:gs>
            <a:gs pos="50000">
              <a:schemeClr val="accent4">
                <a:lumMod val="105000"/>
                <a:satMod val="103000"/>
                <a:tint val="73000"/>
              </a:schemeClr>
            </a:gs>
            <a:gs pos="100000">
              <a:schemeClr val="accent4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Generate latitude, longitude and altitude from ECEF position matrix</a:t>
          </a:r>
        </a:p>
      </dsp:txBody>
      <dsp:txXfrm>
        <a:off x="6896451" y="3595013"/>
        <a:ext cx="3269827" cy="1914252"/>
      </dsp:txXfrm>
    </dsp:sp>
    <dsp:sp modelId="{8E434B15-B8FC-4065-A32B-20B142453368}">
      <dsp:nvSpPr>
        <dsp:cNvPr id="0" name=""/>
        <dsp:cNvSpPr/>
      </dsp:nvSpPr>
      <dsp:spPr>
        <a:xfrm rot="10888290">
          <a:off x="5570065" y="4067342"/>
          <a:ext cx="895418" cy="840456"/>
        </a:xfrm>
        <a:prstGeom prst="rightArrow">
          <a:avLst>
            <a:gd name="adj1" fmla="val 60000"/>
            <a:gd name="adj2" fmla="val 50000"/>
          </a:avLst>
        </a:prstGeom>
        <a:gradFill rotWithShape="1">
          <a:gsLst>
            <a:gs pos="0">
              <a:schemeClr val="accent4">
                <a:lumMod val="110000"/>
                <a:satMod val="105000"/>
                <a:tint val="67000"/>
              </a:schemeClr>
            </a:gs>
            <a:gs pos="50000">
              <a:schemeClr val="accent4">
                <a:lumMod val="105000"/>
                <a:satMod val="103000"/>
                <a:tint val="73000"/>
              </a:schemeClr>
            </a:gs>
            <a:gs pos="100000">
              <a:schemeClr val="accent4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 rot="10800000">
        <a:off x="5822160" y="4238670"/>
        <a:ext cx="643281" cy="504274"/>
      </dsp:txXfrm>
    </dsp:sp>
    <dsp:sp modelId="{070F8027-E63F-4823-90C0-919AC531099D}">
      <dsp:nvSpPr>
        <dsp:cNvPr id="0" name=""/>
        <dsp:cNvSpPr/>
      </dsp:nvSpPr>
      <dsp:spPr>
        <a:xfrm>
          <a:off x="1759047" y="3405018"/>
          <a:ext cx="3388937" cy="203336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4">
                <a:lumMod val="110000"/>
                <a:satMod val="105000"/>
                <a:tint val="67000"/>
              </a:schemeClr>
            </a:gs>
            <a:gs pos="50000">
              <a:schemeClr val="accent4">
                <a:lumMod val="105000"/>
                <a:satMod val="103000"/>
                <a:tint val="73000"/>
              </a:schemeClr>
            </a:gs>
            <a:gs pos="100000">
              <a:schemeClr val="accent4"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Calculate the azimuth and elevation angle in real time</a:t>
          </a:r>
        </a:p>
      </dsp:txBody>
      <dsp:txXfrm>
        <a:off x="1818602" y="3464573"/>
        <a:ext cx="3269827" cy="19142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0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81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17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119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21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87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92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36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654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499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2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34564-6B92-4F41-86BB-713DFFF74844}" type="datetimeFigureOut">
              <a:rPr lang="en-US" smtClean="0"/>
              <a:pPr/>
              <a:t>5/23/2019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878F8-B5B6-4F75-8AA2-D4FECF6B62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631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diagramColors" Target="../diagrams/colors2.xml"/><Relationship Id="rId18" Type="http://schemas.openxmlformats.org/officeDocument/2006/relationships/hyperlink" Target="https://sites.google.com/view/satgndstat" TargetMode="External"/><Relationship Id="rId3" Type="http://schemas.openxmlformats.org/officeDocument/2006/relationships/diagramData" Target="../diagrams/data1.xml"/><Relationship Id="rId21" Type="http://schemas.openxmlformats.org/officeDocument/2006/relationships/image" Target="../media/image9.png"/><Relationship Id="rId7" Type="http://schemas.microsoft.com/office/2007/relationships/diagramDrawing" Target="../diagrams/drawing1.xml"/><Relationship Id="rId12" Type="http://schemas.openxmlformats.org/officeDocument/2006/relationships/diagramQuickStyle" Target="../diagrams/quickStyle2.xml"/><Relationship Id="rId17" Type="http://schemas.openxmlformats.org/officeDocument/2006/relationships/image" Target="../media/image6.png"/><Relationship Id="rId2" Type="http://schemas.openxmlformats.org/officeDocument/2006/relationships/image" Target="../media/image1.png"/><Relationship Id="rId16" Type="http://schemas.openxmlformats.org/officeDocument/2006/relationships/image" Target="../media/image5.png"/><Relationship Id="rId20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Layout" Target="../diagrams/layout2.xml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4.png"/><Relationship Id="rId23" Type="http://schemas.openxmlformats.org/officeDocument/2006/relationships/image" Target="../media/image11.jpg"/><Relationship Id="rId10" Type="http://schemas.openxmlformats.org/officeDocument/2006/relationships/diagramData" Target="../diagrams/data2.xml"/><Relationship Id="rId19" Type="http://schemas.openxmlformats.org/officeDocument/2006/relationships/image" Target="../media/image7.jpg"/><Relationship Id="rId4" Type="http://schemas.openxmlformats.org/officeDocument/2006/relationships/diagramLayout" Target="../diagrams/layout1.xml"/><Relationship Id="rId9" Type="http://schemas.openxmlformats.org/officeDocument/2006/relationships/image" Target="../media/image3.png"/><Relationship Id="rId14" Type="http://schemas.microsoft.com/office/2007/relationships/diagramDrawing" Target="../diagrams/drawing2.xml"/><Relationship Id="rId2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4000" b="-4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>
            <a:extLst>
              <a:ext uri="{FF2B5EF4-FFF2-40B4-BE49-F238E27FC236}">
                <a16:creationId xmlns:a16="http://schemas.microsoft.com/office/drawing/2014/main" id="{9D38C54C-DBC9-46C9-BEE9-658E0798BFCA}"/>
              </a:ext>
            </a:extLst>
          </p:cNvPr>
          <p:cNvSpPr txBox="1"/>
          <p:nvPr/>
        </p:nvSpPr>
        <p:spPr>
          <a:xfrm>
            <a:off x="8755977" y="1625982"/>
            <a:ext cx="276225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Satellite Ground Station Using Software-Defined Radio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797F555-B3F0-4119-8E21-3AE65855BFED}"/>
              </a:ext>
            </a:extLst>
          </p:cNvPr>
          <p:cNvSpPr txBox="1"/>
          <p:nvPr/>
        </p:nvSpPr>
        <p:spPr>
          <a:xfrm>
            <a:off x="5099259" y="3710350"/>
            <a:ext cx="3328838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/>
              <a:t>Nguyễn</a:t>
            </a:r>
            <a:r>
              <a:rPr lang="en-US" sz="6000" dirty="0"/>
              <a:t> </a:t>
            </a:r>
            <a:r>
              <a:rPr lang="en-US" sz="6000" dirty="0" err="1"/>
              <a:t>Văn</a:t>
            </a:r>
            <a:r>
              <a:rPr lang="en-US" sz="6000" dirty="0"/>
              <a:t> </a:t>
            </a:r>
            <a:r>
              <a:rPr lang="en-US" sz="6000" dirty="0" err="1"/>
              <a:t>Hóa</a:t>
            </a:r>
            <a:r>
              <a:rPr lang="en-US" sz="6000" dirty="0"/>
              <a:t> </a:t>
            </a:r>
            <a:r>
              <a:rPr lang="en-US" sz="6000" dirty="0" err="1"/>
              <a:t>Vũ</a:t>
            </a:r>
            <a:r>
              <a:rPr lang="en-US" sz="6000" dirty="0"/>
              <a:t>, 	</a:t>
            </a:r>
            <a:r>
              <a:rPr lang="en-US" sz="6000" dirty="0" err="1"/>
              <a:t>Nguyễn</a:t>
            </a:r>
            <a:r>
              <a:rPr lang="en-US" sz="6000" dirty="0"/>
              <a:t> Minh </a:t>
            </a:r>
            <a:r>
              <a:rPr lang="en-US" sz="6000" dirty="0" err="1"/>
              <a:t>Dũng</a:t>
            </a:r>
            <a:r>
              <a:rPr lang="en-US" sz="6000" dirty="0"/>
              <a:t>, Lê </a:t>
            </a:r>
            <a:r>
              <a:rPr lang="en-US" sz="6000" dirty="0" err="1"/>
              <a:t>Tự</a:t>
            </a:r>
            <a:r>
              <a:rPr lang="en-US" sz="6000" dirty="0"/>
              <a:t> </a:t>
            </a:r>
            <a:r>
              <a:rPr lang="en-US" sz="6000" dirty="0" err="1"/>
              <a:t>Quốc</a:t>
            </a:r>
            <a:r>
              <a:rPr lang="en-US" sz="6000" dirty="0"/>
              <a:t> </a:t>
            </a:r>
            <a:r>
              <a:rPr lang="en-US" sz="6000" dirty="0" err="1"/>
              <a:t>Nghi</a:t>
            </a:r>
            <a:r>
              <a:rPr lang="en-US" sz="6000" dirty="0"/>
              <a:t>, </a:t>
            </a:r>
            <a:r>
              <a:rPr lang="en-US" sz="6000" dirty="0" err="1"/>
              <a:t>Võ</a:t>
            </a:r>
            <a:r>
              <a:rPr lang="en-US" sz="6000" dirty="0"/>
              <a:t> </a:t>
            </a:r>
            <a:r>
              <a:rPr lang="en-US" sz="6000" dirty="0" err="1"/>
              <a:t>Thành</a:t>
            </a:r>
            <a:r>
              <a:rPr lang="en-US" sz="6000" dirty="0"/>
              <a:t> </a:t>
            </a:r>
            <a:r>
              <a:rPr lang="en-US" sz="6000" dirty="0" err="1"/>
              <a:t>Đạt</a:t>
            </a:r>
            <a:r>
              <a:rPr lang="en-US" sz="6000" dirty="0"/>
              <a:t>, Trần Anh Khoa, Trần Lê </a:t>
            </a:r>
            <a:r>
              <a:rPr lang="en-US" sz="6000" dirty="0" err="1"/>
              <a:t>Hoàng</a:t>
            </a:r>
            <a:endParaRPr lang="en-US" sz="6000" dirty="0"/>
          </a:p>
          <a:p>
            <a:pPr algn="ctr"/>
            <a:r>
              <a:rPr lang="en-US" sz="6000" dirty="0"/>
              <a:t>Faculty:	Faculty of Engineering 	MSST and ME</a:t>
            </a:r>
          </a:p>
          <a:p>
            <a:pPr algn="ctr"/>
            <a:r>
              <a:rPr lang="en-US" sz="6000" dirty="0"/>
              <a:t>Instructor &amp; supervisor: Dr. </a:t>
            </a:r>
            <a:r>
              <a:rPr lang="en-US" sz="6000" dirty="0" err="1"/>
              <a:t>Võ</a:t>
            </a:r>
            <a:r>
              <a:rPr lang="en-US" sz="6000" dirty="0"/>
              <a:t> </a:t>
            </a:r>
            <a:r>
              <a:rPr lang="en-US" sz="6000" dirty="0" err="1"/>
              <a:t>Bích</a:t>
            </a:r>
            <a:r>
              <a:rPr lang="en-US" sz="6000" dirty="0"/>
              <a:t> </a:t>
            </a:r>
            <a:r>
              <a:rPr lang="en-US" sz="6000" dirty="0" err="1"/>
              <a:t>Hiển</a:t>
            </a:r>
            <a:endParaRPr lang="en-US" sz="60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6F56695-5A01-441A-9BDD-BFDB875FFB89}"/>
              </a:ext>
            </a:extLst>
          </p:cNvPr>
          <p:cNvSpPr txBox="1"/>
          <p:nvPr/>
        </p:nvSpPr>
        <p:spPr>
          <a:xfrm>
            <a:off x="-202150" y="31693421"/>
            <a:ext cx="43891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err="1">
                <a:solidFill>
                  <a:schemeClr val="accent2"/>
                </a:solidFill>
              </a:rPr>
              <a:t>www.vgu.edu.vn</a:t>
            </a:r>
            <a:endParaRPr lang="en-US" sz="6000" dirty="0">
              <a:solidFill>
                <a:schemeClr val="accent2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D5FEBA4-790E-4068-AF92-577E2C71E2E9}"/>
              </a:ext>
            </a:extLst>
          </p:cNvPr>
          <p:cNvSpPr txBox="1"/>
          <p:nvPr/>
        </p:nvSpPr>
        <p:spPr>
          <a:xfrm>
            <a:off x="537160" y="7837203"/>
            <a:ext cx="12900640" cy="101566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Problem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F44CD25-FC90-4C42-874C-8C815653B75D}"/>
              </a:ext>
            </a:extLst>
          </p:cNvPr>
          <p:cNvSpPr txBox="1"/>
          <p:nvPr/>
        </p:nvSpPr>
        <p:spPr>
          <a:xfrm>
            <a:off x="537160" y="11800778"/>
            <a:ext cx="12900640" cy="101566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Project overview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D79801B-0B06-4BCF-A8AE-B030617F7CC8}"/>
              </a:ext>
            </a:extLst>
          </p:cNvPr>
          <p:cNvSpPr txBox="1"/>
          <p:nvPr/>
        </p:nvSpPr>
        <p:spPr>
          <a:xfrm>
            <a:off x="14849557" y="7856066"/>
            <a:ext cx="12900640" cy="101566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Procedure</a:t>
            </a:r>
          </a:p>
        </p:txBody>
      </p:sp>
      <p:graphicFrame>
        <p:nvGraphicFramePr>
          <p:cNvPr id="63" name="Diagram 62">
            <a:extLst>
              <a:ext uri="{FF2B5EF4-FFF2-40B4-BE49-F238E27FC236}">
                <a16:creationId xmlns:a16="http://schemas.microsoft.com/office/drawing/2014/main" id="{A9073335-D19E-479D-A043-9DFAFEE0AD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6639177"/>
              </p:ext>
            </p:extLst>
          </p:nvPr>
        </p:nvGraphicFramePr>
        <p:xfrm>
          <a:off x="14122043" y="8484608"/>
          <a:ext cx="14955236" cy="34599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4" name="TextBox 63">
            <a:extLst>
              <a:ext uri="{FF2B5EF4-FFF2-40B4-BE49-F238E27FC236}">
                <a16:creationId xmlns:a16="http://schemas.microsoft.com/office/drawing/2014/main" id="{9E22CAF5-8594-439E-AE15-9CA8ED464712}"/>
              </a:ext>
            </a:extLst>
          </p:cNvPr>
          <p:cNvSpPr txBox="1"/>
          <p:nvPr/>
        </p:nvSpPr>
        <p:spPr>
          <a:xfrm>
            <a:off x="537160" y="8852371"/>
            <a:ext cx="12900640" cy="2169825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4500" dirty="0"/>
              <a:t>Development of a real-time radio Satellite Ground Station system that can receiving control signals and communicating with high accuracy and efficiency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DA6B9F8-524D-4123-882E-8D7512684A41}"/>
              </a:ext>
            </a:extLst>
          </p:cNvPr>
          <p:cNvSpPr txBox="1"/>
          <p:nvPr/>
        </p:nvSpPr>
        <p:spPr>
          <a:xfrm>
            <a:off x="398177" y="13075889"/>
            <a:ext cx="12919911" cy="99257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altLang="de-DE" sz="4800" b="1" spc="-150" dirty="0">
                <a:ea typeface="ヒラギノ角ゴ Pro W3"/>
              </a:rPr>
              <a:t>Utilizing DSP engine and open-source SDR hardware designed by Matt Ettus to design and construct a radio Satellite Ground Station system 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altLang="de-DE" sz="4500" dirty="0">
                <a:ea typeface="ヒラギノ角ゴ Pro W3"/>
              </a:rPr>
              <a:t>The system consists of  rotational system  for satellite tracking, controller, an SDR interface program for frequency switching and signal processing.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altLang="de-DE" sz="4500" dirty="0">
                <a:ea typeface="ヒラギノ角ゴ Pro W3"/>
              </a:rPr>
              <a:t>The mechanical structure will allow the oriented antenna rotating in both azimuth and elevation axis. It is expected to work outside with wind and rain resistance.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altLang="de-DE" sz="4500" dirty="0">
                <a:ea typeface="ヒラギノ角ゴ Pro W3"/>
              </a:rPr>
              <a:t>To manipulate this rotational system, we need to program a software running on computer to allow it working in both manual and automatic mode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EFBA627-63ED-4BC0-A6AB-1784B1682179}"/>
              </a:ext>
            </a:extLst>
          </p:cNvPr>
          <p:cNvSpPr txBox="1"/>
          <p:nvPr/>
        </p:nvSpPr>
        <p:spPr>
          <a:xfrm>
            <a:off x="616531" y="23968388"/>
            <a:ext cx="12900640" cy="101566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Flow of RF signal and tuning mechanism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BE555A7-921B-4F18-A8FB-0FE838CF1136}"/>
              </a:ext>
            </a:extLst>
          </p:cNvPr>
          <p:cNvSpPr txBox="1"/>
          <p:nvPr/>
        </p:nvSpPr>
        <p:spPr>
          <a:xfrm>
            <a:off x="29769159" y="16848126"/>
            <a:ext cx="12900640" cy="101566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D4D584-E663-4119-9B21-0AD98ADEDFF3}"/>
              </a:ext>
            </a:extLst>
          </p:cNvPr>
          <p:cNvSpPr txBox="1"/>
          <p:nvPr/>
        </p:nvSpPr>
        <p:spPr>
          <a:xfrm>
            <a:off x="29829502" y="25075788"/>
            <a:ext cx="12900640" cy="101566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48B5D71E-C8A1-416A-9EBB-C9DB11E28A37}"/>
              </a:ext>
            </a:extLst>
          </p:cNvPr>
          <p:cNvSpPr txBox="1"/>
          <p:nvPr/>
        </p:nvSpPr>
        <p:spPr>
          <a:xfrm>
            <a:off x="29723899" y="17907521"/>
            <a:ext cx="1290064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/>
              <a:t>The system functioned and operated normally providing information of the satellite being tracked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400" dirty="0"/>
              <a:t>The result is then verified with GPREGICT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CCAF7C53-1D4A-4950-8B76-955654F3C877}"/>
              </a:ext>
            </a:extLst>
          </p:cNvPr>
          <p:cNvSpPr txBox="1"/>
          <p:nvPr/>
        </p:nvSpPr>
        <p:spPr>
          <a:xfrm>
            <a:off x="29829502" y="7836708"/>
            <a:ext cx="12900640" cy="101566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Satellite Tracking Algorithms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5DBA0B0-A2AE-4067-A1AC-4520680DB688}"/>
              </a:ext>
            </a:extLst>
          </p:cNvPr>
          <p:cNvSpPr txBox="1"/>
          <p:nvPr/>
        </p:nvSpPr>
        <p:spPr>
          <a:xfrm>
            <a:off x="29555258" y="9031675"/>
            <a:ext cx="1344912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500" dirty="0"/>
              <a:t>After doing research on Keplerian orbit, the ECEF coordinate system, Julian date and time, we build the Algorithms base on these following step</a:t>
            </a:r>
          </a:p>
        </p:txBody>
      </p:sp>
      <p:pic>
        <p:nvPicPr>
          <p:cNvPr id="129" name="Picture 128">
            <a:extLst>
              <a:ext uri="{FF2B5EF4-FFF2-40B4-BE49-F238E27FC236}">
                <a16:creationId xmlns:a16="http://schemas.microsoft.com/office/drawing/2014/main" id="{77952B85-0D10-45DF-899B-205A58DD186B}"/>
              </a:ext>
            </a:extLst>
          </p:cNvPr>
          <p:cNvPicPr/>
          <p:nvPr/>
        </p:nvPicPr>
        <p:blipFill>
          <a:blip r:embed="rId8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62" y="25611983"/>
            <a:ext cx="12803409" cy="6006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E8A7600C-ACA5-45AE-9BAE-1D634DD5489D}"/>
              </a:ext>
            </a:extLst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1962" y="11767079"/>
            <a:ext cx="6287135" cy="8454959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8A2FB2E-0F93-4D4E-8226-8FB865A19A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0156269"/>
              </p:ext>
            </p:extLst>
          </p:nvPr>
        </p:nvGraphicFramePr>
        <p:xfrm>
          <a:off x="29769159" y="11022196"/>
          <a:ext cx="12900640" cy="59068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pic>
        <p:nvPicPr>
          <p:cNvPr id="135" name="Picture 134">
            <a:extLst>
              <a:ext uri="{FF2B5EF4-FFF2-40B4-BE49-F238E27FC236}">
                <a16:creationId xmlns:a16="http://schemas.microsoft.com/office/drawing/2014/main" id="{1E0CA0D7-9C0A-49DD-B1B8-63C74601F81D}"/>
              </a:ext>
            </a:extLst>
          </p:cNvPr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0" y="0"/>
            <a:ext cx="8534296" cy="3793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1C6198-26D5-415F-840F-1B0EB8E1C78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0327" y="20053437"/>
            <a:ext cx="6167152" cy="47146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25BA41-18D6-4F0A-A90D-422950D6722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8477" y="20101195"/>
            <a:ext cx="6246062" cy="4574312"/>
          </a:xfrm>
          <a:prstGeom prst="rect">
            <a:avLst/>
          </a:prstGeom>
        </p:spPr>
      </p:pic>
      <p:sp>
        <p:nvSpPr>
          <p:cNvPr id="136" name="TextBox 135">
            <a:extLst>
              <a:ext uri="{FF2B5EF4-FFF2-40B4-BE49-F238E27FC236}">
                <a16:creationId xmlns:a16="http://schemas.microsoft.com/office/drawing/2014/main" id="{327EE879-3205-44DB-B56D-15D4FD6AE8D4}"/>
              </a:ext>
            </a:extLst>
          </p:cNvPr>
          <p:cNvSpPr txBox="1"/>
          <p:nvPr/>
        </p:nvSpPr>
        <p:spPr>
          <a:xfrm>
            <a:off x="29721698" y="26245373"/>
            <a:ext cx="12900640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altLang="de-DE" sz="4500" spc="-150" dirty="0">
                <a:ea typeface="ヒラギノ角ゴ Pro W3"/>
              </a:rPr>
              <a:t>By participating in a pioneer project like this in Vietnam, we engaged ourselves with great challenge  due to the time and budget constraint.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altLang="de-DE" sz="4500" spc="-150" dirty="0">
                <a:ea typeface="ヒラギノ角ゴ Pro W3"/>
              </a:rPr>
              <a:t>However, upon the completion of the project, new door of opportunities including commercial benefits will open before us. This will also ignite the spark of inspiration on space engineering in VGU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sz="4500" spc="-150" dirty="0"/>
              <a:t>Project site </a:t>
            </a:r>
            <a:r>
              <a:rPr lang="en-US" sz="4500" spc="-150" dirty="0">
                <a:hlinkClick r:id="rId18"/>
              </a:rPr>
              <a:t>https://sites.google.com/view/satgndstat</a:t>
            </a:r>
            <a:endParaRPr lang="en-US" sz="4500" spc="-150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5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AF4134-359F-406A-BBE8-ED99141DF4F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0500" y="20962366"/>
            <a:ext cx="6562888" cy="490714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DD57947-A25F-47FC-BC50-2CBDCD34169B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9661" y="11924184"/>
            <a:ext cx="6364567" cy="829785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BB9D6AD-187C-4D6D-B3CA-A659A88B4848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5460850" y="20962366"/>
            <a:ext cx="5020399" cy="49071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B3D2411-99A1-4400-818B-3CDE37119DF8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1285742" y="26478468"/>
            <a:ext cx="6992403" cy="445633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C3DB31A-5023-4969-B89B-0362BFFB9165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0850" y="26543686"/>
            <a:ext cx="5020399" cy="439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190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712</TotalTime>
  <Words>317</Words>
  <Application>Microsoft Office PowerPoint</Application>
  <PresentationFormat>Custom</PresentationFormat>
  <Paragraphs>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ヒラギノ角ゴ Pro W3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Chinh Tran</dc:creator>
  <cp:lastModifiedBy>Big Boy</cp:lastModifiedBy>
  <cp:revision>62</cp:revision>
  <dcterms:created xsi:type="dcterms:W3CDTF">2017-11-14T15:25:18Z</dcterms:created>
  <dcterms:modified xsi:type="dcterms:W3CDTF">2019-05-23T13:53:55Z</dcterms:modified>
</cp:coreProperties>
</file>

<file path=docProps/thumbnail.jpeg>
</file>